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000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af4f3c021f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af4f3c021f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10800000">
            <a:off x="6741775" y="1282850"/>
            <a:ext cx="1453200" cy="3465300"/>
          </a:xfrm>
          <a:prstGeom prst="round2SameRect">
            <a:avLst>
              <a:gd name="adj1" fmla="val 6678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1C1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 rot="10800000">
            <a:off x="5204350" y="1282850"/>
            <a:ext cx="1453200" cy="3465300"/>
          </a:xfrm>
          <a:prstGeom prst="round2SameRect">
            <a:avLst>
              <a:gd name="adj1" fmla="val 6678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1C1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 rot="10800000">
            <a:off x="3666925" y="1282850"/>
            <a:ext cx="1453200" cy="3465300"/>
          </a:xfrm>
          <a:prstGeom prst="round2SameRect">
            <a:avLst>
              <a:gd name="adj1" fmla="val 6678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1C1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 rot="10800000">
            <a:off x="2129500" y="1282850"/>
            <a:ext cx="1453200" cy="3465300"/>
          </a:xfrm>
          <a:prstGeom prst="round2SameRect">
            <a:avLst>
              <a:gd name="adj1" fmla="val 6678"/>
              <a:gd name="adj2" fmla="val 0"/>
            </a:avLst>
          </a:prstGeom>
          <a:solidFill>
            <a:schemeClr val="lt1"/>
          </a:solidFill>
          <a:ln w="9525" cap="flat" cmpd="sng">
            <a:solidFill>
              <a:srgbClr val="1C1C1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 rot="10800000" flipH="1">
            <a:off x="-9525" y="200"/>
            <a:ext cx="1360500" cy="547500"/>
          </a:xfrm>
          <a:prstGeom prst="round1Rect">
            <a:avLst>
              <a:gd name="adj" fmla="val 16667"/>
            </a:avLst>
          </a:prstGeom>
          <a:solidFill>
            <a:srgbClr val="BE2C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/>
          <a:srcRect/>
          <a:stretch/>
        </p:blipFill>
        <p:spPr>
          <a:xfrm>
            <a:off x="50235" y="74657"/>
            <a:ext cx="1240200" cy="398291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228125" y="4863225"/>
            <a:ext cx="15045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®2022 3D CLOUD</a:t>
            </a:r>
            <a:endParaRPr sz="800" dirty="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1350975" y="198575"/>
            <a:ext cx="7793100" cy="204000"/>
          </a:xfrm>
          <a:prstGeom prst="rect">
            <a:avLst/>
          </a:prstGeom>
        </p:spPr>
        <p:txBody>
          <a:bodyPr spcFirstLastPara="1" wrap="square" lIns="0" tIns="0" rIns="91425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1378" b="1">
                <a:latin typeface="Roboto"/>
                <a:ea typeface="Roboto"/>
                <a:cs typeface="Roboto"/>
                <a:sym typeface="Roboto"/>
              </a:rPr>
              <a:t>“Build or Buy” framework for enterprise retailers and brands planning 3D initiatives</a:t>
            </a:r>
            <a:endParaRPr sz="1378" b="1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944975" y="1446725"/>
            <a:ext cx="1053000" cy="323100"/>
          </a:xfrm>
          <a:prstGeom prst="roundRect">
            <a:avLst>
              <a:gd name="adj" fmla="val 20484"/>
            </a:avLst>
          </a:prstGeom>
          <a:solidFill>
            <a:srgbClr val="4F4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123925" y="718500"/>
            <a:ext cx="1464600" cy="573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4E69FF"/>
              </a:gs>
              <a:gs pos="100000">
                <a:srgbClr val="375ACA"/>
              </a:gs>
              <a:gs pos="100000">
                <a:srgbClr val="4F2C26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3661775" y="718500"/>
            <a:ext cx="1462800" cy="573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375ACA"/>
              </a:gs>
              <a:gs pos="100000">
                <a:srgbClr val="3A499C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5197825" y="718500"/>
            <a:ext cx="1464600" cy="573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3A4B9C"/>
              </a:gs>
              <a:gs pos="100000">
                <a:srgbClr val="4F4B9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6735675" y="718500"/>
            <a:ext cx="1464600" cy="573600"/>
          </a:xfrm>
          <a:prstGeom prst="round2SameRect">
            <a:avLst>
              <a:gd name="adj1" fmla="val 16667"/>
              <a:gd name="adj2" fmla="val 0"/>
            </a:avLst>
          </a:prstGeom>
          <a:gradFill>
            <a:gsLst>
              <a:gs pos="0">
                <a:srgbClr val="4E69FF"/>
              </a:gs>
              <a:gs pos="0">
                <a:srgbClr val="4F4B93"/>
              </a:gs>
              <a:gs pos="100000">
                <a:srgbClr val="4F2C26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2454225" y="845292"/>
            <a:ext cx="80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BUILD</a:t>
            </a:r>
            <a:endParaRPr sz="11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3991175" y="845292"/>
            <a:ext cx="80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BUILD</a:t>
            </a:r>
            <a:endParaRPr sz="11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5528125" y="845292"/>
            <a:ext cx="80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BUY</a:t>
            </a:r>
            <a:endParaRPr sz="11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7065975" y="845292"/>
            <a:ext cx="80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BUY</a:t>
            </a:r>
            <a:endParaRPr sz="11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2129650" y="1038000"/>
            <a:ext cx="14532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Use Existing Team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3661775" y="1038000"/>
            <a:ext cx="14628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Hire a New Team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5203700" y="1038000"/>
            <a:ext cx="14532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Custom Solution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6741775" y="1038000"/>
            <a:ext cx="14532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SaaS White Label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944975" y="1531325"/>
            <a:ext cx="105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Description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2439100" y="1428041"/>
            <a:ext cx="834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Build with internal resources. No net new hires.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2252050" y="2052961"/>
            <a:ext cx="12084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1–2 years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2366200" y="2559120"/>
            <a:ext cx="9801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[Cost Estimate]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2266150" y="3060598"/>
            <a:ext cx="946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Slowest option, significant drag on speed to market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2266150" y="3464373"/>
            <a:ext cx="1074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Projects without dedicated specialized resources often fail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266150" y="3868148"/>
            <a:ext cx="1208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May find short term savings, but eventually you will have to hire a vendor and buy a solution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2266150" y="4379923"/>
            <a:ext cx="10746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On your own for training and adoption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807380" y="3060598"/>
            <a:ext cx="101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Requires significant upfront investment in specialized talent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3807880" y="3459672"/>
            <a:ext cx="1200000" cy="1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Can delay time to market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5407913" y="3060598"/>
            <a:ext cx="9468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No need to add headcount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5407904" y="3353519"/>
            <a:ext cx="10746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Can be difficult to scale and expensive to maintain, will be dated quickly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5407904" y="3862141"/>
            <a:ext cx="10746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Reinventing the wheel for little benefit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6933123" y="3060657"/>
            <a:ext cx="9468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No need to add headcount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6933114" y="3353577"/>
            <a:ext cx="9468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Unmatched speed to market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6933114" y="3646507"/>
            <a:ext cx="1074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Built in maintenance, support, training, and adoption plans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6933114" y="4047132"/>
            <a:ext cx="1074600" cy="1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Scales easily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6933114" y="4232357"/>
            <a:ext cx="112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82880" lvl="0" indent="-181609" algn="l" rtl="0"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700"/>
              <a:buFont typeface="Roboto"/>
              <a:buChar char="●"/>
            </a:pPr>
            <a:r>
              <a:rPr lang="en" sz="7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Focus on sales and merchandising content over building software</a:t>
            </a:r>
            <a:endParaRPr sz="7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3903125" y="2559120"/>
            <a:ext cx="9801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[Cost Estimate]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5440250" y="2559120"/>
            <a:ext cx="9801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[Cost Estimate]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6978325" y="2559120"/>
            <a:ext cx="9801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[Cost Estimate]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888125" y="1991311"/>
            <a:ext cx="1010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6–12 months to get team hired and rolling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5353850" y="1991311"/>
            <a:ext cx="1152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6–24 months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(varies by partner, scope)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6891925" y="1991311"/>
            <a:ext cx="1152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3–6 months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(varies by partner, scope)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3932975" y="1428041"/>
            <a:ext cx="920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Hire a net-new team with specialized 3D skills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7066375" y="1428041"/>
            <a:ext cx="8040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Use a white label SaaS solution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5425250" y="1428041"/>
            <a:ext cx="1010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1C1C1C"/>
                </a:solidFill>
                <a:latin typeface="Roboto"/>
                <a:ea typeface="Roboto"/>
                <a:cs typeface="Roboto"/>
                <a:sym typeface="Roboto"/>
              </a:rPr>
              <a:t>Hire an agency vendor to build a bespoke solution from scratch</a:t>
            </a:r>
            <a:endParaRPr sz="800">
              <a:solidFill>
                <a:srgbClr val="1C1C1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944975" y="1952900"/>
            <a:ext cx="1053000" cy="323100"/>
          </a:xfrm>
          <a:prstGeom prst="roundRect">
            <a:avLst>
              <a:gd name="adj" fmla="val 20484"/>
            </a:avLst>
          </a:prstGeom>
          <a:solidFill>
            <a:srgbClr val="4F4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944975" y="2037500"/>
            <a:ext cx="105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Time to Market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944975" y="2459075"/>
            <a:ext cx="1053000" cy="323100"/>
          </a:xfrm>
          <a:prstGeom prst="roundRect">
            <a:avLst>
              <a:gd name="adj" fmla="val 20484"/>
            </a:avLst>
          </a:prstGeom>
          <a:solidFill>
            <a:srgbClr val="4F4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944975" y="2543675"/>
            <a:ext cx="105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3 yr Investment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944975" y="2965250"/>
            <a:ext cx="1053000" cy="323100"/>
          </a:xfrm>
          <a:prstGeom prst="roundRect">
            <a:avLst>
              <a:gd name="adj" fmla="val 20484"/>
            </a:avLst>
          </a:prstGeom>
          <a:solidFill>
            <a:srgbClr val="4F4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944975" y="3049850"/>
            <a:ext cx="105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Trade Offs</a:t>
            </a:r>
            <a:endParaRPr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8" name="Google Shape;108;p13"/>
          <p:cNvCxnSpPr/>
          <p:nvPr/>
        </p:nvCxnSpPr>
        <p:spPr>
          <a:xfrm>
            <a:off x="2233150" y="1894731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09" name="Google Shape;109;p13"/>
          <p:cNvCxnSpPr/>
          <p:nvPr/>
        </p:nvCxnSpPr>
        <p:spPr>
          <a:xfrm>
            <a:off x="2233150" y="236017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0" name="Google Shape;110;p13"/>
          <p:cNvCxnSpPr/>
          <p:nvPr/>
        </p:nvCxnSpPr>
        <p:spPr>
          <a:xfrm>
            <a:off x="2233150" y="288132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1" name="Google Shape;111;p13"/>
          <p:cNvCxnSpPr/>
          <p:nvPr/>
        </p:nvCxnSpPr>
        <p:spPr>
          <a:xfrm>
            <a:off x="3770425" y="1894731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2" name="Google Shape;112;p13"/>
          <p:cNvCxnSpPr/>
          <p:nvPr/>
        </p:nvCxnSpPr>
        <p:spPr>
          <a:xfrm>
            <a:off x="3770425" y="236017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3" name="Google Shape;113;p13"/>
          <p:cNvCxnSpPr/>
          <p:nvPr/>
        </p:nvCxnSpPr>
        <p:spPr>
          <a:xfrm>
            <a:off x="3770425" y="288132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4" name="Google Shape;114;p13"/>
          <p:cNvCxnSpPr/>
          <p:nvPr/>
        </p:nvCxnSpPr>
        <p:spPr>
          <a:xfrm>
            <a:off x="5307850" y="1894731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5" name="Google Shape;115;p13"/>
          <p:cNvCxnSpPr/>
          <p:nvPr/>
        </p:nvCxnSpPr>
        <p:spPr>
          <a:xfrm>
            <a:off x="5307850" y="236017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6" name="Google Shape;116;p13"/>
          <p:cNvCxnSpPr/>
          <p:nvPr/>
        </p:nvCxnSpPr>
        <p:spPr>
          <a:xfrm>
            <a:off x="5307850" y="288132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7" name="Google Shape;117;p13"/>
          <p:cNvCxnSpPr/>
          <p:nvPr/>
        </p:nvCxnSpPr>
        <p:spPr>
          <a:xfrm>
            <a:off x="6844875" y="1894731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8" name="Google Shape;118;p13"/>
          <p:cNvCxnSpPr/>
          <p:nvPr/>
        </p:nvCxnSpPr>
        <p:spPr>
          <a:xfrm>
            <a:off x="6844875" y="236017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6844875" y="2881325"/>
            <a:ext cx="1246200" cy="0"/>
          </a:xfrm>
          <a:prstGeom prst="straightConnector1">
            <a:avLst/>
          </a:prstGeom>
          <a:noFill/>
          <a:ln w="9525" cap="flat" cmpd="sng">
            <a:solidFill>
              <a:srgbClr val="1C1C1C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Roboto</vt:lpstr>
      <vt:lpstr>Arial</vt:lpstr>
      <vt:lpstr>Simple Light</vt:lpstr>
      <vt:lpstr>“Build or Buy” framework for enterprise retailers and brands planning 3D initiatives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“Build or Buy” framework for enterprise retailers and brands planning 3D initiatives</dc:title>
  <dc:creator>Valeria Marroquin</dc:creator>
  <cp:lastModifiedBy>Valeria Marroquin</cp:lastModifiedBy>
  <cp:revision>1</cp:revision>
  <dcterms:modified xsi:type="dcterms:W3CDTF">2024-05-15T21:21:33Z</dcterms:modified>
</cp:coreProperties>
</file>